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3" r:id="rId4"/>
    <p:sldId id="285" r:id="rId5"/>
    <p:sldId id="287" r:id="rId6"/>
    <p:sldId id="289" r:id="rId7"/>
    <p:sldId id="291" r:id="rId8"/>
    <p:sldId id="293" r:id="rId9"/>
    <p:sldId id="295" r:id="rId10"/>
    <p:sldId id="298" r:id="rId11"/>
    <p:sldId id="29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47"/>
    <a:srgbClr val="FCE7AA"/>
    <a:srgbClr val="660033"/>
    <a:srgbClr val="820041"/>
    <a:srgbClr val="000000"/>
    <a:srgbClr val="6C042C"/>
    <a:srgbClr val="13010C"/>
    <a:srgbClr val="49032D"/>
    <a:srgbClr val="590336"/>
    <a:srgbClr val="FBD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70" d="100"/>
          <a:sy n="70" d="100"/>
        </p:scale>
        <p:origin x="-15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28-9-2013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2933735" y="2834012"/>
            <a:ext cx="38404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Beeld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Verlossing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by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Martin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Pröbstl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65" y="3234122"/>
            <a:ext cx="1569824" cy="2358685"/>
          </a:xfrm>
          <a:prstGeom prst="rect">
            <a:avLst/>
          </a:prstGeom>
          <a:noFill/>
          <a:ln>
            <a:noFill/>
          </a:ln>
          <a:effectLst>
            <a:glow rad="266700">
              <a:schemeClr val="bg1">
                <a:lumMod val="50000"/>
                <a:alpha val="46000"/>
              </a:schemeClr>
            </a:glow>
            <a:outerShdw blurRad="225425" dist="190500" dir="5220000" algn="ctr">
              <a:schemeClr val="bg1">
                <a:alpha val="61000"/>
              </a:scheme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8" name="Rechthoek 7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25" name="Tekstvak 24"/>
          <p:cNvSpPr txBox="1"/>
          <p:nvPr/>
        </p:nvSpPr>
        <p:spPr>
          <a:xfrm>
            <a:off x="3309458" y="1628800"/>
            <a:ext cx="4831772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Heiligdom</a:t>
            </a:r>
            <a:endParaRPr lang="nl-NL" sz="5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53" y="2829926"/>
            <a:ext cx="2064103" cy="28146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hthoek 19"/>
            <p:cNvSpPr/>
            <p:nvPr/>
          </p:nvSpPr>
          <p:spPr>
            <a:xfrm>
              <a:off x="2495869" y="5989475"/>
              <a:ext cx="3039678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28 September – 4 Oktober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331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86" y="3110743"/>
            <a:ext cx="1928399" cy="22260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966425" y="29311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Ellen </a:t>
            </a:r>
            <a:r>
              <a:rPr lang="en-US" b="1" dirty="0"/>
              <a:t>G. </a:t>
            </a:r>
            <a:r>
              <a:rPr lang="en-US" b="1" dirty="0" smtClean="0"/>
              <a:t>White </a:t>
            </a:r>
            <a:r>
              <a:rPr lang="en-US" b="1" dirty="0" err="1" smtClean="0"/>
              <a:t>beschrijft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/>
              <a:t>de “De Grote </a:t>
            </a:r>
            <a:endParaRPr lang="en-US" b="1" dirty="0"/>
          </a:p>
          <a:p>
            <a:pPr algn="ctr"/>
            <a:r>
              <a:rPr lang="en-US" b="1" dirty="0" err="1" smtClean="0"/>
              <a:t>Strijd</a:t>
            </a:r>
            <a:r>
              <a:rPr lang="en-US" b="1" dirty="0" smtClean="0"/>
              <a:t>” het </a:t>
            </a:r>
            <a:r>
              <a:rPr lang="en-US" b="1" dirty="0" err="1"/>
              <a:t>A</a:t>
            </a:r>
            <a:r>
              <a:rPr lang="en-US" b="1" dirty="0" err="1" smtClean="0"/>
              <a:t>ardse</a:t>
            </a:r>
            <a:r>
              <a:rPr lang="en-US" b="1" dirty="0" smtClean="0"/>
              <a:t> en </a:t>
            </a:r>
            <a:r>
              <a:rPr lang="en-US" b="1" dirty="0" err="1" smtClean="0"/>
              <a:t>Hemelse</a:t>
            </a:r>
            <a:r>
              <a:rPr lang="en-US" b="1" dirty="0" smtClean="0"/>
              <a:t> </a:t>
            </a:r>
            <a:r>
              <a:rPr lang="en-US" b="1" dirty="0" err="1" smtClean="0"/>
              <a:t>Heiligdom</a:t>
            </a:r>
            <a:r>
              <a:rPr lang="en-US" b="1" dirty="0" smtClean="0"/>
              <a:t>.</a:t>
            </a:r>
          </a:p>
          <a:p>
            <a:pPr algn="ctr"/>
            <a:r>
              <a:rPr lang="nl-NL" b="1" dirty="0"/>
              <a:t>Wat </a:t>
            </a:r>
            <a:r>
              <a:rPr lang="nl-NL" b="1" dirty="0" smtClean="0"/>
              <a:t>kan ze bedoelen wanneer </a:t>
            </a:r>
            <a:r>
              <a:rPr lang="nl-NL" b="1" dirty="0"/>
              <a:t>ze zegt dat vele "belangrijke waarheden" voor onze zaligheid werden </a:t>
            </a:r>
            <a:r>
              <a:rPr lang="nl-NL" b="1" dirty="0" smtClean="0"/>
              <a:t>onderwezen en uitgevoerd </a:t>
            </a:r>
            <a:r>
              <a:rPr lang="nl-NL" b="1" dirty="0"/>
              <a:t>in het aardse heiligdom </a:t>
            </a:r>
            <a:r>
              <a:rPr lang="nl-NL" b="1" dirty="0" smtClean="0"/>
              <a:t>? </a:t>
            </a:r>
            <a:endParaRPr lang="nl-NL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Welke</a:t>
            </a:r>
            <a:r>
              <a:rPr lang="en-US" b="1" dirty="0" smtClean="0"/>
              <a:t> “</a:t>
            </a:r>
            <a:r>
              <a:rPr lang="en-US" b="1" dirty="0" err="1" smtClean="0"/>
              <a:t>belangrijke</a:t>
            </a:r>
            <a:r>
              <a:rPr lang="en-US" b="1" dirty="0" smtClean="0"/>
              <a:t> </a:t>
            </a:r>
            <a:r>
              <a:rPr lang="en-US" b="1" dirty="0" err="1" smtClean="0"/>
              <a:t>waarheden</a:t>
            </a:r>
            <a:r>
              <a:rPr lang="en-US" b="1" dirty="0" smtClean="0"/>
              <a:t>” </a:t>
            </a:r>
          </a:p>
          <a:p>
            <a:pPr algn="ctr"/>
            <a:r>
              <a:rPr lang="en-US" b="1" dirty="0" err="1"/>
              <a:t>z</a:t>
            </a:r>
            <a:r>
              <a:rPr lang="en-US" b="1" dirty="0" err="1" smtClean="0"/>
              <a:t>ijn</a:t>
            </a:r>
            <a:r>
              <a:rPr lang="en-US" b="1" dirty="0" smtClean="0"/>
              <a:t> </a:t>
            </a:r>
            <a:r>
              <a:rPr lang="en-US" b="1" dirty="0" err="1" smtClean="0"/>
              <a:t>dat</a:t>
            </a:r>
            <a:r>
              <a:rPr lang="en-US" b="1" dirty="0" smtClean="0"/>
              <a:t>, </a:t>
            </a:r>
          </a:p>
          <a:p>
            <a:pPr algn="ctr"/>
            <a:r>
              <a:rPr lang="en-US" b="1" dirty="0"/>
              <a:t>e</a:t>
            </a:r>
            <a:r>
              <a:rPr lang="en-US" b="1" dirty="0" smtClean="0"/>
              <a:t>n </a:t>
            </a:r>
            <a:r>
              <a:rPr lang="en-US" b="1" dirty="0" err="1" smtClean="0"/>
              <a:t>waarom</a:t>
            </a:r>
            <a:r>
              <a:rPr lang="en-US" b="1" dirty="0" smtClean="0"/>
              <a:t>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ze</a:t>
            </a:r>
            <a:r>
              <a:rPr lang="en-US" b="1" dirty="0" smtClean="0"/>
              <a:t> </a:t>
            </a:r>
            <a:r>
              <a:rPr lang="en-US" b="1" dirty="0" err="1" smtClean="0"/>
              <a:t>zo</a:t>
            </a:r>
            <a:r>
              <a:rPr lang="en-US" b="1" dirty="0" smtClean="0"/>
              <a:t> </a:t>
            </a:r>
            <a:r>
              <a:rPr lang="en-US" b="1" dirty="0" err="1" smtClean="0"/>
              <a:t>belangrijk</a:t>
            </a:r>
            <a:r>
              <a:rPr lang="en-US" b="1" dirty="0" smtClean="0"/>
              <a:t>?</a:t>
            </a:r>
            <a:endParaRPr lang="nl-NL" b="1" dirty="0"/>
          </a:p>
        </p:txBody>
      </p:sp>
      <p:grpSp>
        <p:nvGrpSpPr>
          <p:cNvPr id="45" name="Groep 44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6" name="Rechthoek 45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hthoek 48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sp>
        <p:nvSpPr>
          <p:cNvPr id="50" name="Tekstvak 49"/>
          <p:cNvSpPr txBox="1"/>
          <p:nvPr/>
        </p:nvSpPr>
        <p:spPr>
          <a:xfrm>
            <a:off x="3120308" y="1628800"/>
            <a:ext cx="521008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ep 19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21" name="Rechthoek 20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3" name="Picture 3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hoek 26"/>
            <p:cNvSpPr/>
            <p:nvPr/>
          </p:nvSpPr>
          <p:spPr>
            <a:xfrm>
              <a:off x="2495869" y="5989475"/>
              <a:ext cx="2287229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4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Oktober -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vrijdag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hthoek 27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9" name="Groep 28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868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ep 39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1" name="Rechthoek 40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hthoek 43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ep 28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33" name="Rechthoek 32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34" name="Picture 3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hthoek 34"/>
            <p:cNvSpPr/>
            <p:nvPr/>
          </p:nvSpPr>
          <p:spPr>
            <a:xfrm>
              <a:off x="2495869" y="5989475"/>
              <a:ext cx="2267416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Gezegende Sabbat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7" name="Groep 3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671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310202" y="290449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 smtClean="0"/>
              <a:t>Zonder </a:t>
            </a:r>
            <a:r>
              <a:rPr lang="nl-NL" sz="2400" dirty="0"/>
              <a:t>twijfel, wordt Gods </a:t>
            </a:r>
            <a:endParaRPr lang="nl-NL" sz="2400" dirty="0" smtClean="0"/>
          </a:p>
          <a:p>
            <a:pPr algn="ctr"/>
            <a:r>
              <a:rPr lang="nl-NL" sz="2400" dirty="0" smtClean="0"/>
              <a:t>liefde </a:t>
            </a:r>
            <a:r>
              <a:rPr lang="nl-NL" sz="2400" dirty="0"/>
              <a:t>en karakter het duidelijkst zichtbaar aan het Kruis, </a:t>
            </a:r>
            <a:endParaRPr lang="nl-NL" sz="2400" dirty="0" smtClean="0"/>
          </a:p>
          <a:p>
            <a:pPr algn="ctr"/>
            <a:r>
              <a:rPr lang="nl-NL" sz="2400" dirty="0" smtClean="0"/>
              <a:t>waar </a:t>
            </a:r>
            <a:r>
              <a:rPr lang="nl-NL" sz="2400" dirty="0"/>
              <a:t>de Heiland  zichzelf, in de persoon van Jezus </a:t>
            </a:r>
            <a:r>
              <a:rPr lang="nl-NL" sz="2400" dirty="0" smtClean="0"/>
              <a:t>Christus, </a:t>
            </a:r>
            <a:r>
              <a:rPr lang="nl-NL" sz="2400" dirty="0"/>
              <a:t>opofferde voor de zonden </a:t>
            </a:r>
            <a:endParaRPr lang="nl-NL" sz="2400" dirty="0" smtClean="0"/>
          </a:p>
          <a:p>
            <a:pPr algn="ctr"/>
            <a:r>
              <a:rPr lang="nl-NL" sz="2400" dirty="0" smtClean="0"/>
              <a:t>van </a:t>
            </a:r>
            <a:r>
              <a:rPr lang="nl-NL" sz="2400" dirty="0"/>
              <a:t>een  wereld</a:t>
            </a:r>
            <a:r>
              <a:rPr lang="nl-NL" sz="2400" dirty="0" smtClean="0"/>
              <a:t>…</a:t>
            </a:r>
            <a:endParaRPr lang="nl-NL" sz="2400" dirty="0"/>
          </a:p>
        </p:txBody>
      </p:sp>
      <p:sp>
        <p:nvSpPr>
          <p:cNvPr id="26" name="Tekstvak 25"/>
          <p:cNvSpPr txBox="1"/>
          <p:nvPr/>
        </p:nvSpPr>
        <p:spPr>
          <a:xfrm>
            <a:off x="3935432" y="1628800"/>
            <a:ext cx="357982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Heiligdom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De plaats waar God woont...</a:t>
            </a:r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82" y="2587471"/>
            <a:ext cx="2256118" cy="21171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3" name="Rechthoek 2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hthoek 28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39" name="Groep 38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40" name="Rechthoek 39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41" name="Picture 3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hthoek 41"/>
            <p:cNvSpPr/>
            <p:nvPr/>
          </p:nvSpPr>
          <p:spPr>
            <a:xfrm>
              <a:off x="2495869" y="5989475"/>
              <a:ext cx="3039678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28 September – 4 Oktober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hoek 42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44" name="Groep 43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59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42" y="3175228"/>
            <a:ext cx="2457606" cy="2530690"/>
          </a:xfrm>
          <a:prstGeom prst="rect">
            <a:avLst/>
          </a:prstGeom>
          <a:noFill/>
          <a:ln>
            <a:noFill/>
          </a:ln>
          <a:effectLst>
            <a:glow rad="304800">
              <a:srgbClr val="FFC000">
                <a:alpha val="42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3935432" y="1628800"/>
            <a:ext cx="357982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Heiligdom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0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De plaats waar God woont...</a:t>
            </a:r>
            <a:endParaRPr lang="nl-NL" sz="20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7" name="Rechthoek 26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hthoek 38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82" y="2587471"/>
            <a:ext cx="2256118" cy="21171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08520" y="31752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smtClean="0"/>
              <a:t>               Het Heiligdom </a:t>
            </a:r>
            <a:r>
              <a:rPr lang="nl-NL" sz="2400" dirty="0"/>
              <a:t>is het </a:t>
            </a:r>
            <a:endParaRPr lang="nl-NL" sz="2400" dirty="0" smtClean="0"/>
          </a:p>
          <a:p>
            <a:r>
              <a:rPr lang="nl-NL" sz="2400" dirty="0" smtClean="0"/>
              <a:t>       sjabloon </a:t>
            </a:r>
            <a:r>
              <a:rPr lang="nl-NL" sz="2400" dirty="0"/>
              <a:t>om ons te helpen </a:t>
            </a:r>
            <a:endParaRPr lang="nl-NL" sz="2400" dirty="0" smtClean="0"/>
          </a:p>
          <a:p>
            <a:r>
              <a:rPr lang="nl-NL" sz="2400" dirty="0" smtClean="0"/>
              <a:t>      dat </a:t>
            </a:r>
            <a:r>
              <a:rPr lang="nl-NL" sz="2400" dirty="0"/>
              <a:t>we beter kunnen </a:t>
            </a:r>
            <a:endParaRPr lang="nl-NL" sz="2400" dirty="0" smtClean="0"/>
          </a:p>
          <a:p>
            <a:r>
              <a:rPr lang="nl-NL" sz="2400" dirty="0" smtClean="0"/>
              <a:t> begrijpen </a:t>
            </a:r>
            <a:r>
              <a:rPr lang="nl-NL" sz="2400" dirty="0"/>
              <a:t>dat Jezus </a:t>
            </a:r>
            <a:endParaRPr lang="nl-NL" sz="2400" dirty="0" smtClean="0"/>
          </a:p>
          <a:p>
            <a:r>
              <a:rPr lang="nl-NL" sz="2400" dirty="0" smtClean="0"/>
              <a:t>     het </a:t>
            </a:r>
            <a:r>
              <a:rPr lang="nl-NL" sz="2400" dirty="0"/>
              <a:t>offer was en </a:t>
            </a:r>
            <a:endParaRPr lang="nl-NL" sz="2400" dirty="0" smtClean="0"/>
          </a:p>
          <a:p>
            <a:r>
              <a:rPr lang="nl-NL" sz="2400" dirty="0" smtClean="0"/>
              <a:t> onze  </a:t>
            </a:r>
            <a:r>
              <a:rPr lang="nl-NL" sz="2400" dirty="0"/>
              <a:t>Hogepriester </a:t>
            </a:r>
            <a:r>
              <a:rPr lang="nl-NL" sz="2400" dirty="0" smtClean="0"/>
              <a:t>is.</a:t>
            </a:r>
            <a:endParaRPr lang="nl-NL" sz="2400" dirty="0"/>
          </a:p>
        </p:txBody>
      </p:sp>
      <p:grpSp>
        <p:nvGrpSpPr>
          <p:cNvPr id="41" name="Groep 40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42" name="Rechthoek 41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43" name="Picture 3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hthoek 43"/>
            <p:cNvSpPr/>
            <p:nvPr/>
          </p:nvSpPr>
          <p:spPr>
            <a:xfrm>
              <a:off x="2495869" y="5989475"/>
              <a:ext cx="3039678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28 September – 4 Oktober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hthoek 44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46" name="Groep 45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417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“Waar woont God?”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708520" y="29249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/>
              <a:t>Kerntekst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“</a:t>
            </a:r>
            <a:r>
              <a:rPr lang="nl-NL" sz="2400" dirty="0" smtClean="0"/>
              <a:t>Luister </a:t>
            </a:r>
            <a:r>
              <a:rPr lang="nl-NL" sz="2400" dirty="0"/>
              <a:t>dan vanuit de hemel, uw woonplaats, naar hun bidden en smeken en verschaf hun recht</a:t>
            </a:r>
            <a:r>
              <a:rPr lang="nl-NL" sz="2400" dirty="0" smtClean="0"/>
              <a:t>.</a:t>
            </a:r>
            <a:r>
              <a:rPr lang="en-US" sz="2400" dirty="0" smtClean="0"/>
              <a:t>” </a:t>
            </a:r>
          </a:p>
          <a:p>
            <a:pPr algn="ctr"/>
            <a:r>
              <a:rPr lang="en-US" sz="2400" dirty="0" smtClean="0"/>
              <a:t>                           </a:t>
            </a:r>
            <a:r>
              <a:rPr lang="en-US" b="1" dirty="0" smtClean="0"/>
              <a:t>(</a:t>
            </a:r>
            <a:r>
              <a:rPr lang="en-US" b="1" dirty="0"/>
              <a:t>1 </a:t>
            </a:r>
            <a:r>
              <a:rPr lang="en-US" b="1" dirty="0" err="1" smtClean="0"/>
              <a:t>Koningen</a:t>
            </a:r>
            <a:r>
              <a:rPr lang="en-US" b="1" dirty="0" smtClean="0"/>
              <a:t> 8:49</a:t>
            </a:r>
            <a:r>
              <a:rPr lang="en-US" b="1" dirty="0"/>
              <a:t>, </a:t>
            </a:r>
            <a:r>
              <a:rPr lang="en-US" b="1" dirty="0" smtClean="0"/>
              <a:t>NBV)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20" name="Rechthoek 19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1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hoek 21"/>
            <p:cNvSpPr/>
            <p:nvPr/>
          </p:nvSpPr>
          <p:spPr>
            <a:xfrm>
              <a:off x="2495869" y="5989475"/>
              <a:ext cx="1788310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28 September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" name="Groep 38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0" name="Rechthoek 39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hthoek 42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8" b="55331"/>
          <a:stretch/>
        </p:blipFill>
        <p:spPr bwMode="auto">
          <a:xfrm>
            <a:off x="3479969" y="4572267"/>
            <a:ext cx="2159624" cy="16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3615930" y="27699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i="1" dirty="0" err="1" smtClean="0"/>
              <a:t>Vaak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zeggen</a:t>
            </a:r>
            <a:r>
              <a:rPr lang="en-US" sz="3200" b="1" i="1" dirty="0" smtClean="0"/>
              <a:t> we: </a:t>
            </a:r>
          </a:p>
          <a:p>
            <a:pPr algn="ctr"/>
            <a:r>
              <a:rPr lang="en-US" sz="3200" b="1" i="1" dirty="0" smtClean="0"/>
              <a:t>“</a:t>
            </a:r>
            <a:r>
              <a:rPr lang="en-US" sz="3200" b="1" i="1" dirty="0"/>
              <a:t>God is </a:t>
            </a:r>
            <a:r>
              <a:rPr lang="en-US" sz="3200" b="1" i="1" dirty="0" err="1" smtClean="0"/>
              <a:t>overal</a:t>
            </a:r>
            <a:r>
              <a:rPr lang="en-US" sz="3200" b="1" i="1" dirty="0" smtClean="0"/>
              <a:t>.”</a:t>
            </a:r>
            <a:r>
              <a:rPr lang="en-US" sz="3200" i="1" dirty="0" smtClean="0"/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2843808" y="3826406"/>
            <a:ext cx="6137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/>
              <a:t>De </a:t>
            </a:r>
            <a:r>
              <a:rPr lang="nl-NL" sz="2400" b="1" dirty="0"/>
              <a:t>Bijbel staat vol met uitspraken </a:t>
            </a:r>
          </a:p>
          <a:p>
            <a:pPr algn="ctr"/>
            <a:r>
              <a:rPr lang="nl-NL" sz="2400" b="1" dirty="0"/>
              <a:t>over Gods Hemelse woonplaats. </a:t>
            </a:r>
          </a:p>
          <a:p>
            <a:pPr algn="ctr"/>
            <a:r>
              <a:rPr lang="nl-NL" sz="2400" b="1" dirty="0"/>
              <a:t>Betekent dit dat God meer </a:t>
            </a:r>
          </a:p>
          <a:p>
            <a:pPr algn="ctr"/>
            <a:r>
              <a:rPr lang="nl-NL" sz="2400" b="1" dirty="0"/>
              <a:t>in de hemel aanwezig is </a:t>
            </a:r>
          </a:p>
          <a:p>
            <a:pPr algn="ctr"/>
            <a:r>
              <a:rPr lang="nl-NL" sz="2400" b="1" dirty="0"/>
              <a:t>dan ergens anders?</a:t>
            </a:r>
          </a:p>
          <a:p>
            <a:pPr algn="ctr"/>
            <a:endParaRPr lang="nl-NL" sz="2400" b="1" dirty="0"/>
          </a:p>
        </p:txBody>
      </p:sp>
      <p:sp>
        <p:nvSpPr>
          <p:cNvPr id="41" name="Tekstvak 40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woning”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42" name="Groep 4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3" name="Rechthoek 4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9" y="2314996"/>
            <a:ext cx="1432899" cy="11140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23" name="Rechthoek 22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7" name="Picture 3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hthoek 27"/>
            <p:cNvSpPr/>
            <p:nvPr/>
          </p:nvSpPr>
          <p:spPr>
            <a:xfrm>
              <a:off x="2495869" y="5989475"/>
              <a:ext cx="2742546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29 September - zondag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hthoek 28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8" name="Groep 37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933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781312" y="4432375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        Lees: </a:t>
            </a:r>
            <a:r>
              <a:rPr lang="en-US" i="1" dirty="0" smtClean="0"/>
              <a:t>Psalm  47:6–9</a:t>
            </a:r>
            <a:r>
              <a:rPr lang="en-US" i="1" dirty="0"/>
              <a:t>; </a:t>
            </a:r>
            <a:r>
              <a:rPr lang="en-US" i="1" dirty="0" smtClean="0"/>
              <a:t>93:1, </a:t>
            </a:r>
            <a:r>
              <a:rPr lang="en-US" i="1" dirty="0"/>
              <a:t>2; </a:t>
            </a:r>
            <a:r>
              <a:rPr lang="en-US" i="1" dirty="0" smtClean="0"/>
              <a:t>103:19</a:t>
            </a:r>
            <a:r>
              <a:rPr lang="en-US" i="1" dirty="0"/>
              <a:t>.</a:t>
            </a:r>
            <a:endParaRPr lang="nl-NL" i="1" dirty="0"/>
          </a:p>
        </p:txBody>
      </p:sp>
      <p:sp>
        <p:nvSpPr>
          <p:cNvPr id="7" name="Rechthoek 6"/>
          <p:cNvSpPr/>
          <p:nvPr/>
        </p:nvSpPr>
        <p:spPr>
          <a:xfrm>
            <a:off x="5553459" y="4839984"/>
            <a:ext cx="356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Wat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beschrijven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deze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teksten</a:t>
            </a:r>
            <a:r>
              <a:rPr lang="en-US" sz="2000" b="1" i="1" dirty="0" smtClean="0"/>
              <a:t> over God en </a:t>
            </a:r>
            <a:r>
              <a:rPr lang="en-US" sz="2000" b="1" i="1" dirty="0" err="1" smtClean="0"/>
              <a:t>Zijn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troon</a:t>
            </a:r>
            <a:r>
              <a:rPr lang="en-US" sz="2000" b="1" i="1" dirty="0" smtClean="0"/>
              <a:t>? </a:t>
            </a:r>
            <a:endParaRPr lang="nl-NL" sz="2000" b="1" i="1" dirty="0"/>
          </a:p>
        </p:txBody>
      </p:sp>
      <p:sp>
        <p:nvSpPr>
          <p:cNvPr id="27" name="Tekstvak 26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“De Troonzaal”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699792" y="2769900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   </a:t>
            </a:r>
            <a:r>
              <a:rPr lang="nl-NL" sz="3200" b="1" i="1" dirty="0" smtClean="0"/>
              <a:t>Verschillende </a:t>
            </a:r>
            <a:r>
              <a:rPr lang="nl-NL" sz="3200" b="1" i="1" dirty="0"/>
              <a:t>visioenen in de Bijbel </a:t>
            </a:r>
            <a:endParaRPr lang="nl-NL" sz="3200" b="1" i="1" dirty="0" smtClean="0"/>
          </a:p>
          <a:p>
            <a:r>
              <a:rPr lang="nl-NL" sz="3200" b="1" i="1" dirty="0"/>
              <a:t> </a:t>
            </a:r>
            <a:r>
              <a:rPr lang="nl-NL" sz="3200" b="1" i="1" dirty="0" smtClean="0"/>
              <a:t>                     beschrijven  </a:t>
            </a:r>
            <a:r>
              <a:rPr lang="nl-NL" sz="3200" b="1" i="1" dirty="0"/>
              <a:t>Gods </a:t>
            </a:r>
            <a:endParaRPr lang="nl-NL" sz="3200" b="1" i="1" dirty="0" smtClean="0"/>
          </a:p>
          <a:p>
            <a:r>
              <a:rPr lang="nl-NL" sz="3200" b="1" i="1" dirty="0"/>
              <a:t> </a:t>
            </a:r>
            <a:r>
              <a:rPr lang="nl-NL" sz="3200" b="1" i="1" dirty="0" smtClean="0"/>
              <a:t>                              hemelse troon.</a:t>
            </a:r>
            <a:endParaRPr lang="nl-NL" sz="3200" b="1" i="1" dirty="0"/>
          </a:p>
        </p:txBody>
      </p:sp>
      <p:grpSp>
        <p:nvGrpSpPr>
          <p:cNvPr id="28" name="Groep 27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29" name="Rechthoek 28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hthoek 39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43" y="3308509"/>
            <a:ext cx="3168352" cy="22845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ep 4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43" name="Rechthoek 42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44" name="Picture 3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hthoek 44"/>
            <p:cNvSpPr/>
            <p:nvPr/>
          </p:nvSpPr>
          <p:spPr>
            <a:xfrm>
              <a:off x="2495869" y="5989475"/>
              <a:ext cx="2968120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30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September -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maandag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chthoek 45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47" name="Groep 4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298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Tekstvak 61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“Aanbidding in de </a:t>
            </a:r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hemel”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ep 53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55" name="Rechthoek 54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56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hthoek 56"/>
            <p:cNvSpPr/>
            <p:nvPr/>
          </p:nvSpPr>
          <p:spPr>
            <a:xfrm>
              <a:off x="2495869" y="5989475"/>
              <a:ext cx="2386615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</a:rPr>
                <a:t>1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Oktober - dins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dag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59" name="Groep 58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Rechthoek 4"/>
          <p:cNvSpPr/>
          <p:nvPr/>
        </p:nvSpPr>
        <p:spPr>
          <a:xfrm>
            <a:off x="3425635" y="2901747"/>
            <a:ext cx="4870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/>
              <a:t>In </a:t>
            </a:r>
            <a:r>
              <a:rPr lang="nl-NL" sz="2000" b="1" dirty="0"/>
              <a:t>Openbaring 4 en 5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kunnen </a:t>
            </a:r>
            <a:r>
              <a:rPr lang="nl-NL" sz="2000" b="1" dirty="0"/>
              <a:t>we zien, wat er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zich rond </a:t>
            </a:r>
            <a:r>
              <a:rPr lang="nl-NL" sz="2000" b="1" dirty="0"/>
              <a:t>Gods troon afspeelt.</a:t>
            </a:r>
          </a:p>
          <a:p>
            <a:pPr algn="ctr"/>
            <a:r>
              <a:rPr lang="nl-NL" sz="2000" b="1" dirty="0"/>
              <a:t>Het is een afbeelding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van </a:t>
            </a:r>
            <a:r>
              <a:rPr lang="nl-NL" sz="2000" b="1" dirty="0" err="1"/>
              <a:t>God's</a:t>
            </a:r>
            <a:r>
              <a:rPr lang="nl-NL" sz="2000" b="1" dirty="0"/>
              <a:t> werk </a:t>
            </a:r>
            <a:r>
              <a:rPr lang="nl-NL" sz="2000" b="1" dirty="0" smtClean="0"/>
              <a:t>voor de</a:t>
            </a:r>
          </a:p>
          <a:p>
            <a:pPr algn="ctr"/>
            <a:r>
              <a:rPr lang="nl-NL" sz="2000" b="1" dirty="0" smtClean="0"/>
              <a:t> redding </a:t>
            </a:r>
            <a:r>
              <a:rPr lang="nl-NL" sz="2000" b="1" dirty="0"/>
              <a:t>van de mensheid. </a:t>
            </a:r>
          </a:p>
        </p:txBody>
      </p:sp>
      <p:grpSp>
        <p:nvGrpSpPr>
          <p:cNvPr id="196" name="Groep 195"/>
          <p:cNvGrpSpPr/>
          <p:nvPr/>
        </p:nvGrpSpPr>
        <p:grpSpPr>
          <a:xfrm>
            <a:off x="7033102" y="2730048"/>
            <a:ext cx="1829600" cy="797207"/>
            <a:chOff x="3164381" y="4807887"/>
            <a:chExt cx="1829600" cy="797207"/>
          </a:xfrm>
        </p:grpSpPr>
        <p:pic>
          <p:nvPicPr>
            <p:cNvPr id="19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81" y="4836332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951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26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17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30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99" y="4813385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3" name="Groep 202"/>
          <p:cNvGrpSpPr/>
          <p:nvPr/>
        </p:nvGrpSpPr>
        <p:grpSpPr>
          <a:xfrm flipH="1">
            <a:off x="2904944" y="2701603"/>
            <a:ext cx="1829600" cy="797207"/>
            <a:chOff x="3164381" y="4807887"/>
            <a:chExt cx="1829600" cy="797207"/>
          </a:xfrm>
        </p:grpSpPr>
        <p:pic>
          <p:nvPicPr>
            <p:cNvPr id="20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81" y="4836332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951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26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17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30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99" y="4813385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10" y="2701603"/>
            <a:ext cx="1248303" cy="1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89" y="3620825"/>
            <a:ext cx="1248303" cy="1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244" y="2740760"/>
            <a:ext cx="1248303" cy="1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7987" y="3644405"/>
            <a:ext cx="1248303" cy="1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9" name="Groep 188"/>
          <p:cNvGrpSpPr/>
          <p:nvPr/>
        </p:nvGrpSpPr>
        <p:grpSpPr>
          <a:xfrm>
            <a:off x="7057593" y="4808153"/>
            <a:ext cx="1829600" cy="797207"/>
            <a:chOff x="3164381" y="4807887"/>
            <a:chExt cx="1829600" cy="797207"/>
          </a:xfrm>
        </p:grpSpPr>
        <p:pic>
          <p:nvPicPr>
            <p:cNvPr id="19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81" y="4836332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951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26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17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30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99" y="4813385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ep 11"/>
          <p:cNvGrpSpPr/>
          <p:nvPr/>
        </p:nvGrpSpPr>
        <p:grpSpPr>
          <a:xfrm flipH="1">
            <a:off x="2742400" y="4779709"/>
            <a:ext cx="1829600" cy="797207"/>
            <a:chOff x="3164381" y="4807887"/>
            <a:chExt cx="1829600" cy="79720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381" y="4836332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951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26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17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30" y="4807887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99" y="4813385"/>
              <a:ext cx="545382" cy="76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44" y="4735661"/>
            <a:ext cx="1150054" cy="12330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97" y="5375760"/>
            <a:ext cx="1567717" cy="605324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ep 63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65" name="Rechthoek 64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66" name="Tekstvak 65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hthoek 67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235285" y="2852936"/>
            <a:ext cx="3729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Wanneer</a:t>
            </a:r>
            <a:r>
              <a:rPr lang="en-US" sz="2000" b="1" dirty="0" smtClean="0"/>
              <a:t> </a:t>
            </a:r>
            <a:r>
              <a:rPr lang="en-US" sz="2000" b="1" dirty="0"/>
              <a:t>God </a:t>
            </a:r>
            <a:r>
              <a:rPr lang="en-US" sz="2000" b="1" dirty="0" err="1" smtClean="0"/>
              <a:t>oordeelt</a:t>
            </a:r>
            <a:r>
              <a:rPr lang="en-US" sz="2000" b="1" dirty="0" smtClean="0"/>
              <a:t>, </a:t>
            </a:r>
          </a:p>
          <a:p>
            <a:pPr algn="ctr"/>
            <a:r>
              <a:rPr lang="en-US" sz="2000" b="1" dirty="0" err="1"/>
              <a:t>w</a:t>
            </a:r>
            <a:r>
              <a:rPr lang="en-US" sz="2000" b="1" dirty="0" err="1" smtClean="0"/>
              <a:t>ordt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Troonzaal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een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err="1" smtClean="0"/>
              <a:t>Rechtzaal</a:t>
            </a:r>
            <a:r>
              <a:rPr lang="en-US" sz="2000" b="1" dirty="0" smtClean="0"/>
              <a:t> en </a:t>
            </a:r>
          </a:p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e </a:t>
            </a:r>
            <a:r>
              <a:rPr lang="en-US" sz="2000" b="1" dirty="0" err="1" smtClean="0"/>
              <a:t>Hemelse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Troon</a:t>
            </a:r>
            <a:r>
              <a:rPr lang="en-US" sz="2000" b="1" dirty="0" smtClean="0"/>
              <a:t>, </a:t>
            </a:r>
          </a:p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e </a:t>
            </a:r>
            <a:r>
              <a:rPr lang="en-US" sz="2000" b="1" dirty="0" err="1" smtClean="0"/>
              <a:t>Rechter</a:t>
            </a:r>
            <a:r>
              <a:rPr lang="en-US" sz="2000" b="1" dirty="0" smtClean="0"/>
              <a:t> </a:t>
            </a:r>
            <a:r>
              <a:rPr lang="en-US" sz="2000" b="1" dirty="0" err="1"/>
              <a:t>S</a:t>
            </a:r>
            <a:r>
              <a:rPr lang="en-US" sz="2000" b="1" dirty="0" err="1" smtClean="0"/>
              <a:t>toel</a:t>
            </a:r>
            <a:r>
              <a:rPr lang="en-US" sz="2000" b="1" dirty="0" smtClean="0"/>
              <a:t>.</a:t>
            </a:r>
            <a:endParaRPr lang="nl-NL" sz="2400" b="1" dirty="0"/>
          </a:p>
        </p:txBody>
      </p:sp>
      <p:sp>
        <p:nvSpPr>
          <p:cNvPr id="2" name="Rechthoek 1"/>
          <p:cNvSpPr/>
          <p:nvPr/>
        </p:nvSpPr>
        <p:spPr>
          <a:xfrm>
            <a:off x="5101807" y="4591186"/>
            <a:ext cx="4002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Waaro</a:t>
            </a:r>
            <a:r>
              <a:rPr lang="en-US" sz="2400" b="1" dirty="0" err="1"/>
              <a:t>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moeten</a:t>
            </a:r>
            <a:r>
              <a:rPr lang="en-US" sz="2400" b="1" dirty="0" smtClean="0"/>
              <a:t> we </a:t>
            </a:r>
            <a:r>
              <a:rPr lang="en-US" sz="2400" b="1" dirty="0" err="1" smtClean="0"/>
              <a:t>juist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 smtClean="0"/>
              <a:t>daarom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vertrouwen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hebben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in God’s </a:t>
            </a:r>
            <a:r>
              <a:rPr lang="en-US" sz="2400" b="1" dirty="0" err="1" smtClean="0"/>
              <a:t>oordeel</a:t>
            </a:r>
            <a:r>
              <a:rPr lang="en-US" sz="2400" b="1" dirty="0" smtClean="0"/>
              <a:t>? </a:t>
            </a:r>
            <a:endParaRPr lang="nl-NL" sz="240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19" y="2529979"/>
            <a:ext cx="3179063" cy="32752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“De </a:t>
            </a:r>
            <a:r>
              <a:rPr lang="nl-NL" sz="28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Rechtzaal</a:t>
            </a:r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27" name="Rechthoek 2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8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hthoek 28"/>
            <p:cNvSpPr/>
            <p:nvPr/>
          </p:nvSpPr>
          <p:spPr>
            <a:xfrm>
              <a:off x="2495869" y="5989475"/>
              <a:ext cx="2642583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2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Oktober -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woensdag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2" name="Groep 41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3" name="Rechthoek 42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hoek 45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7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120308" y="1628800"/>
            <a:ext cx="521008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 Heiligdom </a:t>
            </a: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“De plaats van Redding”</a:t>
            </a:r>
            <a:endParaRPr lang="nl-NL" sz="28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994757" y="2999529"/>
            <a:ext cx="51869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Het </a:t>
            </a:r>
            <a:r>
              <a:rPr lang="en-US" sz="2400" b="1" dirty="0" err="1" smtClean="0"/>
              <a:t>boek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Hebreeën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/>
              <a:t>l</a:t>
            </a:r>
            <a:r>
              <a:rPr lang="en-US" sz="2400" b="1" dirty="0" err="1" smtClean="0"/>
              <a:t>eert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Christus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ons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/>
              <a:t>w</a:t>
            </a:r>
            <a:r>
              <a:rPr lang="en-US" sz="2400" b="1" dirty="0" err="1" smtClean="0"/>
              <a:t>erkzaam</a:t>
            </a:r>
            <a:r>
              <a:rPr lang="en-US" sz="2400" b="1" dirty="0" smtClean="0"/>
              <a:t> is, in het </a:t>
            </a:r>
            <a:r>
              <a:rPr lang="en-US" sz="2400" b="1" dirty="0" err="1" smtClean="0"/>
              <a:t>Hemels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Heiligdom</a:t>
            </a:r>
            <a:r>
              <a:rPr lang="en-US" sz="2400" b="1" dirty="0" smtClean="0"/>
              <a:t>, </a:t>
            </a:r>
          </a:p>
          <a:p>
            <a:pPr algn="ctr"/>
            <a:r>
              <a:rPr lang="en-US" sz="2400" b="1" dirty="0" smtClean="0"/>
              <a:t>         </a:t>
            </a:r>
            <a:r>
              <a:rPr lang="en-US" sz="2400" b="1" dirty="0" err="1" smtClean="0"/>
              <a:t>als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Hogepriester</a:t>
            </a:r>
            <a:r>
              <a:rPr lang="en-US" sz="2400" b="1" dirty="0" smtClean="0"/>
              <a:t>. </a:t>
            </a:r>
          </a:p>
          <a:p>
            <a:pPr algn="ctr"/>
            <a:r>
              <a:rPr lang="en-US" sz="2400" b="1" dirty="0" smtClean="0"/>
              <a:t>          </a:t>
            </a:r>
            <a:r>
              <a:rPr lang="en-US" sz="2400" b="1" dirty="0" err="1" smtClean="0"/>
              <a:t>Zijn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werk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concentreet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zich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    op </a:t>
            </a:r>
            <a:r>
              <a:rPr lang="en-US" sz="2400" b="1" dirty="0" err="1" smtClean="0"/>
              <a:t>onze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verlossing</a:t>
            </a:r>
            <a:r>
              <a:rPr lang="en-US" sz="2400" b="1" dirty="0" smtClean="0"/>
              <a:t>.</a:t>
            </a:r>
            <a:endParaRPr lang="nl-NL" sz="24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" y="1460080"/>
            <a:ext cx="2554594" cy="4122067"/>
          </a:xfrm>
          <a:prstGeom prst="rect">
            <a:avLst/>
          </a:prstGeom>
          <a:noFill/>
          <a:ln>
            <a:noFill/>
          </a:ln>
          <a:effectLst>
            <a:glow rad="76200">
              <a:srgbClr val="8E0047">
                <a:alpha val="5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62" y="2628772"/>
            <a:ext cx="2961763" cy="3049839"/>
          </a:xfrm>
          <a:prstGeom prst="rect">
            <a:avLst/>
          </a:prstGeom>
          <a:noFill/>
          <a:ln>
            <a:noFill/>
          </a:ln>
          <a:effectLst>
            <a:glow rad="304800">
              <a:srgbClr val="FFC000">
                <a:alpha val="42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ep 22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27" name="Rechthoek 2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28" name="Picture 3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hthoek 28"/>
            <p:cNvSpPr/>
            <p:nvPr/>
          </p:nvSpPr>
          <p:spPr>
            <a:xfrm>
              <a:off x="2495869" y="5989475"/>
              <a:ext cx="2715295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</a:rPr>
                <a:t>3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Oktober - donder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dag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  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5979724" y="5820045"/>
              <a:ext cx="816249" cy="64633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Arial Narrow" pitchFamily="34" charset="0"/>
                </a:rPr>
                <a:t>LES </a:t>
              </a:r>
              <a:r>
                <a:rPr lang="nl-NL" sz="3600" b="1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nl-NL" sz="3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7" name="Groep 46"/>
          <p:cNvGrpSpPr/>
          <p:nvPr/>
        </p:nvGrpSpPr>
        <p:grpSpPr>
          <a:xfrm>
            <a:off x="179512" y="320890"/>
            <a:ext cx="8784976" cy="920697"/>
            <a:chOff x="179512" y="320890"/>
            <a:chExt cx="8784976" cy="920697"/>
          </a:xfrm>
        </p:grpSpPr>
        <p:sp>
          <p:nvSpPr>
            <p:cNvPr id="48" name="Rechthoek 47"/>
            <p:cNvSpPr/>
            <p:nvPr/>
          </p:nvSpPr>
          <p:spPr>
            <a:xfrm>
              <a:off x="179512" y="320890"/>
              <a:ext cx="8784976" cy="920697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315144" y="410590"/>
              <a:ext cx="3873176" cy="64633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114300" dir="2700000" algn="ctr">
                <a:schemeClr val="tx1">
                  <a:alpha val="30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  <a:latin typeface="Pristina" pitchFamily="66" charset="0"/>
                </a:rPr>
                <a:t>Zevende-Dags-Adventisten</a:t>
              </a:r>
              <a:endParaRPr lang="nl-NL" b="1" dirty="0" smtClean="0">
                <a:solidFill>
                  <a:schemeClr val="bg1"/>
                </a:solidFill>
                <a:latin typeface="Pristina" pitchFamily="66" charset="0"/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  <a:latin typeface="Wide Latin" pitchFamily="18" charset="0"/>
                </a:rPr>
                <a:t>SABBATSCHOOL</a:t>
              </a:r>
              <a:endParaRPr lang="nl-NL" b="1" dirty="0">
                <a:solidFill>
                  <a:schemeClr val="bg1"/>
                </a:solidFill>
                <a:latin typeface="Wide Latin" pitchFamily="18" charset="0"/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20890"/>
              <a:ext cx="1298575" cy="8715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hthoek 50"/>
            <p:cNvSpPr/>
            <p:nvPr/>
          </p:nvSpPr>
          <p:spPr>
            <a:xfrm>
              <a:off x="6484102" y="525825"/>
              <a:ext cx="2382512" cy="461665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400" b="1" dirty="0" smtClean="0">
                  <a:solidFill>
                    <a:schemeClr val="bg1"/>
                  </a:solidFill>
                </a:rPr>
                <a:t>4e Kwartaal </a:t>
              </a:r>
              <a:r>
                <a:rPr lang="nl-NL" sz="2400" b="1" dirty="0">
                  <a:solidFill>
                    <a:schemeClr val="bg1"/>
                  </a:solidFill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2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514</Words>
  <Application>Microsoft Office PowerPoint</Application>
  <PresentationFormat>Diavoorstelling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96</cp:revision>
  <dcterms:created xsi:type="dcterms:W3CDTF">2013-09-24T06:37:52Z</dcterms:created>
  <dcterms:modified xsi:type="dcterms:W3CDTF">2013-09-28T21:28:01Z</dcterms:modified>
</cp:coreProperties>
</file>